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2"/>
  </p:notes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7" r:id="rId9"/>
    <p:sldId id="264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C416F-A95A-428C-8933-2FB924831D09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4B61E-8F56-48B3-AE05-260C6E838C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41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4B61E-8F56-48B3-AE05-260C6E838C1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169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65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3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24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209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7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6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87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28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16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551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11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BB885AC-2A95-44B0-B32F-A2939ADDC57C}" type="datetimeFigureOut">
              <a:rPr lang="ru-RU" smtClean="0"/>
              <a:t>27/02/2020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2CCF6DC-BFBA-474C-AB6A-2407118BA3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329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mailto:info@e-pos.b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66800" y="2276872"/>
            <a:ext cx="779363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 smtClean="0">
                <a:latin typeface="Times New Roman" panose="02020603050405020304" pitchFamily="18" charset="0"/>
                <a:ea typeface="Open Sans Condensed Light" pitchFamily="34" charset="0"/>
                <a:cs typeface="Times New Roman" panose="02020603050405020304" pitchFamily="18" charset="0"/>
              </a:rPr>
              <a:t>СМАРТФОН - ПЛАТИ!</a:t>
            </a:r>
            <a:endParaRPr lang="ru-RU" sz="5400" dirty="0">
              <a:latin typeface="Times New Roman" panose="02020603050405020304" pitchFamily="18" charset="0"/>
              <a:ea typeface="Open Sans Condensed Light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6800" y="4408121"/>
            <a:ext cx="8003232" cy="2616696"/>
          </a:xfrm>
        </p:spPr>
        <p:txBody>
          <a:bodyPr/>
          <a:lstStyle/>
          <a:p>
            <a:r>
              <a:rPr lang="ru-RU" sz="2000" dirty="0">
                <a:solidFill>
                  <a:schemeClr val="bg1"/>
                </a:solidFill>
                <a:latin typeface="Neucha" pitchFamily="2" charset="0"/>
                <a:ea typeface="Open Sans Condensed Light" pitchFamily="34" charset="0"/>
                <a:cs typeface="Open Sans Condensed Light" pitchFamily="34" charset="0"/>
              </a:rPr>
              <a:t>Оплата товаров и услуг </a:t>
            </a:r>
            <a:br>
              <a:rPr lang="ru-RU" sz="2000" dirty="0">
                <a:solidFill>
                  <a:schemeClr val="bg1"/>
                </a:solidFill>
                <a:latin typeface="Neucha" pitchFamily="2" charset="0"/>
                <a:ea typeface="Open Sans Condensed Light" pitchFamily="34" charset="0"/>
                <a:cs typeface="Open Sans Condensed Light" pitchFamily="34" charset="0"/>
              </a:rPr>
            </a:br>
            <a:r>
              <a:rPr lang="ru-RU" sz="2000" dirty="0">
                <a:solidFill>
                  <a:schemeClr val="bg1"/>
                </a:solidFill>
                <a:latin typeface="Neucha" pitchFamily="2" charset="0"/>
                <a:ea typeface="Open Sans Condensed Light" pitchFamily="34" charset="0"/>
                <a:cs typeface="Open Sans Condensed Light" pitchFamily="34" charset="0"/>
              </a:rPr>
              <a:t>с помощью </a:t>
            </a:r>
            <a:r>
              <a:rPr lang="en-US" sz="2000" dirty="0">
                <a:solidFill>
                  <a:schemeClr val="bg1"/>
                </a:solidFill>
                <a:latin typeface="Neucha" pitchFamily="2" charset="0"/>
                <a:ea typeface="Open Sans Condensed Light" pitchFamily="34" charset="0"/>
                <a:cs typeface="Open Sans Condensed Light" pitchFamily="34" charset="0"/>
              </a:rPr>
              <a:t>QR-</a:t>
            </a:r>
            <a:r>
              <a:rPr lang="ru-RU" sz="2000" dirty="0">
                <a:solidFill>
                  <a:schemeClr val="bg1"/>
                </a:solidFill>
                <a:latin typeface="Neucha" pitchFamily="2" charset="0"/>
                <a:ea typeface="Open Sans Condensed Light" pitchFamily="34" charset="0"/>
                <a:cs typeface="Open Sans Condensed Light" pitchFamily="34" charset="0"/>
              </a:rPr>
              <a:t>кода</a:t>
            </a:r>
            <a:br>
              <a:rPr lang="ru-RU" sz="2000" dirty="0">
                <a:solidFill>
                  <a:schemeClr val="bg1"/>
                </a:solidFill>
                <a:latin typeface="Neucha" pitchFamily="2" charset="0"/>
                <a:ea typeface="Open Sans Condensed Light" pitchFamily="34" charset="0"/>
                <a:cs typeface="Open Sans Condensed Light" pitchFamily="34" charset="0"/>
              </a:rPr>
            </a:br>
            <a:endParaRPr lang="ru-RU" dirty="0">
              <a:latin typeface="Neucha" pitchFamily="2" charset="0"/>
              <a:ea typeface="Open Sans Condensed Light" pitchFamily="34" charset="0"/>
              <a:cs typeface="Open Sans Condensed Light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43808" y="5373216"/>
            <a:ext cx="29354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Neucha" pitchFamily="2" charset="0"/>
                <a:ea typeface="Open Sans Condensed Light" pitchFamily="34" charset="0"/>
                <a:cs typeface="Open Sans Condensed Light" pitchFamily="34" charset="0"/>
              </a:rPr>
              <a:t>Осторожно: только для юридических лиц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/>
          <a:srcRect t="35258" r="1713" b="31684"/>
          <a:stretch/>
        </p:blipFill>
        <p:spPr>
          <a:xfrm>
            <a:off x="3092200" y="6053685"/>
            <a:ext cx="3312369" cy="62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853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40418" y="1301626"/>
            <a:ext cx="4598168" cy="34994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поддержки: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info@e-pos.by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Телефоны: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(017)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397 19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(029) 635 33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офиса: 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Минск, Немига, 40, оф. 501</a:t>
            </a:r>
          </a:p>
        </p:txBody>
      </p:sp>
      <p:pic>
        <p:nvPicPr>
          <p:cNvPr id="5" name="Picture 2" descr="https://www.e-pos.by/img/qrcode_n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55226"/>
            <a:ext cx="2592287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635347" y="4987058"/>
            <a:ext cx="19557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Свяжитесь с нами!</a:t>
            </a:r>
          </a:p>
        </p:txBody>
      </p:sp>
      <p:pic>
        <p:nvPicPr>
          <p:cNvPr id="11" name="Picture 2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178" y="5761352"/>
            <a:ext cx="1489944" cy="794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7595687" y="5770930"/>
            <a:ext cx="1512168" cy="10527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5"/>
          <a:srcRect t="35258" r="1713" b="31684"/>
          <a:stretch/>
        </p:blipFill>
        <p:spPr>
          <a:xfrm>
            <a:off x="4283318" y="5840533"/>
            <a:ext cx="3312369" cy="626664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-19262"/>
            <a:ext cx="7772400" cy="1609344"/>
          </a:xfrm>
        </p:spPr>
        <p:txBody>
          <a:bodyPr/>
          <a:lstStyle/>
          <a:p>
            <a:r>
              <a:rPr lang="ru-RU" dirty="0" smtClean="0"/>
              <a:t>Наши контакты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02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548680"/>
            <a:ext cx="1845012" cy="106185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Neucha" pitchFamily="2" charset="0"/>
              </a:rPr>
              <a:t>–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Neucha" pitchFamily="2" charset="0"/>
              </a:rPr>
              <a:t>это…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4344" y="3223647"/>
            <a:ext cx="6984776" cy="2808312"/>
          </a:xfrm>
        </p:spPr>
        <p:txBody>
          <a:bodyPr>
            <a:noAutofit/>
          </a:bodyPr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зашифровываете информацию о себе (организации) и товаре/услуге в виде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QR-кода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Картинка размещается на Вашем торговом павильоне или, например,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панели автомобиля такси, столике в кафе, на странице интернет-магазина и т.д.</a:t>
            </a: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28" y="798552"/>
            <a:ext cx="1423700" cy="759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04344" y="1999240"/>
            <a:ext cx="6336704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Сервис, который позволяет Вашим клиентам быстро оплачивать товары и услуги банковской картой или мобильным банкингом через ЕРИП путем получения счета в виде специального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-кода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4"/>
          <a:srcRect t="35258" r="36860" b="31684"/>
          <a:stretch/>
        </p:blipFill>
        <p:spPr>
          <a:xfrm>
            <a:off x="6825606" y="6093296"/>
            <a:ext cx="2127872" cy="62666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02855" y="261594"/>
            <a:ext cx="1635754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/>
          <a:srcRect t="35258" r="1713" b="31684"/>
          <a:stretch/>
        </p:blipFill>
        <p:spPr>
          <a:xfrm>
            <a:off x="3092200" y="6053685"/>
            <a:ext cx="3312369" cy="6266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2184" y="2276872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>
                <a:latin typeface="Neucha" pitchFamily="2" charset="0"/>
              </a:rPr>
              <a:t>Как это работает</a:t>
            </a:r>
          </a:p>
        </p:txBody>
      </p:sp>
    </p:spTree>
    <p:extLst>
      <p:ext uri="{BB962C8B-B14F-4D97-AF65-F5344CB8AC3E}">
        <p14:creationId xmlns:p14="http://schemas.microsoft.com/office/powerpoint/2010/main" val="2266425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341052"/>
            <a:ext cx="8023024" cy="1609344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Описанный далее алгоритм актуален,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подключена услуга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ePos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5429173" cy="2546272"/>
          </a:xfrm>
        </p:spPr>
        <p:txBody>
          <a:bodyPr>
            <a:noAutofit/>
          </a:bodyPr>
          <a:lstStyle/>
          <a:p>
            <a:pPr marL="342900" indent="-342900">
              <a:lnSpc>
                <a:spcPct val="110000"/>
              </a:lnSpc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приходит 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Вам,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Вашу точку продаж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(либо заходит на сайт интернет-магазина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>
              <a:lnSpc>
                <a:spcPct val="110000"/>
              </a:lnSpc>
              <a:buAutoNum type="arabicPeriod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0000"/>
              </a:lnSpc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Выбирает и заказываете товар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услугу, а лучше то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другое.</a:t>
            </a:r>
          </a:p>
          <a:p>
            <a:pPr marL="342900" indent="-342900">
              <a:lnSpc>
                <a:spcPct val="110000"/>
              </a:lnSpc>
              <a:buAutoNum type="arabicPeriod"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0000"/>
              </a:lnSpc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наклейку с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кодом,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выбранному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товару или услуге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 размещен на самом товаре, на странице товара в интернет-магазине, в любом другом месте точки продаж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C:\Users\user\Desktop\ХГ\новые картинки\epos_pics_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276872"/>
            <a:ext cx="212354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/>
          <a:srcRect t="35258" r="36860" b="31684"/>
          <a:stretch/>
        </p:blipFill>
        <p:spPr>
          <a:xfrm>
            <a:off x="6825606" y="6093296"/>
            <a:ext cx="2127872" cy="62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21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3"/>
          <p:cNvSpPr txBox="1">
            <a:spLocks/>
          </p:cNvSpPr>
          <p:nvPr/>
        </p:nvSpPr>
        <p:spPr>
          <a:xfrm>
            <a:off x="467544" y="23177"/>
            <a:ext cx="8023024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2. Клиент сканирует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3848" y="1486217"/>
            <a:ext cx="5649688" cy="432048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После заказа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товара/услуги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 сканирует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код, для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этого есть 2 способа, о которых Вы можете ему сообщить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Отсканировать код можно в специальном приложении на смартфоне или в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Viber (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Настройки /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код)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Поместить QR-код в прямоугольник, который появится на экране смартфона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Перейти на специально созданную страницу оплаты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Возможно, Клиенту нужно будет внести дополнительные данные  </a:t>
            </a:r>
          </a:p>
          <a:p>
            <a:pPr marL="0" indent="0">
              <a:lnSpc>
                <a:spcPct val="120000"/>
              </a:lnSpc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Либо использовать для сканирования приложение мобильного банкинга с поддержкой QR-кодов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47864" y="4869160"/>
            <a:ext cx="4133055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Далее Клиент переходит на страницу оплаты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74599" y="1004364"/>
            <a:ext cx="409131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котором зашифрован счет за товар / услугу</a:t>
            </a:r>
          </a:p>
        </p:txBody>
      </p:sp>
      <p:pic>
        <p:nvPicPr>
          <p:cNvPr id="9" name="Picture 2" descr="C:\Users\user\Desktop\ХГ\новые картинки\epos_pics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1440609" cy="252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/>
          <a:srcRect t="35258" r="36860" b="31684"/>
          <a:stretch/>
        </p:blipFill>
        <p:spPr>
          <a:xfrm>
            <a:off x="6825606" y="6093296"/>
            <a:ext cx="2127872" cy="62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902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3. Клиент оплачивает заказ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39752"/>
            <a:ext cx="4608512" cy="331236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Выбрав один из способов обработки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кода, клиент получаете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МГНОВЕННО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ОПЛАТИТЬ выставленный счет за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товар/услугу: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банковской картой либо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мобильным банкингом через ЕРИП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1196752"/>
            <a:ext cx="47713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специальной защищенной странице оплаты</a:t>
            </a:r>
          </a:p>
        </p:txBody>
      </p:sp>
      <p:pic>
        <p:nvPicPr>
          <p:cNvPr id="8" name="Picture 2" descr="C:\Users\user\Desktop\ХГ\новые картинки\epos_pics_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11861">
            <a:off x="5757841" y="2101828"/>
            <a:ext cx="2816696" cy="2800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/>
          <a:srcRect t="35258" r="36860" b="31684"/>
          <a:stretch/>
        </p:blipFill>
        <p:spPr>
          <a:xfrm>
            <a:off x="6825606" y="6093296"/>
            <a:ext cx="2127872" cy="62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00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384" y="2519956"/>
            <a:ext cx="3089792" cy="322227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363272" cy="1143000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4. Клиент получает </a:t>
            </a:r>
            <a:b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оплаты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0" y="1916832"/>
            <a:ext cx="4968552" cy="3168352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О принятой оплате Ваш клиент узнает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почти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мгновенно: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514350">
              <a:lnSpc>
                <a:spcPct val="11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увидит это на странице оплаты</a:t>
            </a:r>
          </a:p>
          <a:p>
            <a:pPr marL="914400" lvl="1" indent="-514350">
              <a:lnSpc>
                <a:spcPct val="11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Узнает от Вас/консультанта в точке продаж</a:t>
            </a:r>
          </a:p>
          <a:p>
            <a:pPr marL="914400" lvl="1" indent="-514350">
              <a:lnSpc>
                <a:spcPct val="11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Ему придет уведомление через SMS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самого Сервиса и/или Вашего банка)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просто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/>
          <a:srcRect t="35258" r="1713" b="31684"/>
          <a:stretch/>
        </p:blipFill>
        <p:spPr>
          <a:xfrm>
            <a:off x="474096" y="5861256"/>
            <a:ext cx="3312369" cy="62666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595687" y="5770930"/>
            <a:ext cx="1512168" cy="10527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7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2184" y="2132856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tx1"/>
                </a:solidFill>
                <a:latin typeface="Neucha" pitchFamily="2" charset="0"/>
              </a:rPr>
              <a:t>преимущества </a:t>
            </a:r>
            <a:r>
              <a:rPr lang="ru-RU" sz="5400" dirty="0">
                <a:solidFill>
                  <a:schemeClr val="tx1"/>
                </a:solidFill>
                <a:latin typeface="Neucha" pitchFamily="2" charset="0"/>
              </a:rPr>
              <a:t/>
            </a:r>
            <a:br>
              <a:rPr lang="ru-RU" sz="5400" dirty="0">
                <a:solidFill>
                  <a:schemeClr val="tx1"/>
                </a:solidFill>
                <a:latin typeface="Neucha" pitchFamily="2" charset="0"/>
              </a:rPr>
            </a:br>
            <a:r>
              <a:rPr lang="ru-RU" sz="5400" dirty="0">
                <a:solidFill>
                  <a:schemeClr val="tx1"/>
                </a:solidFill>
                <a:latin typeface="Neucha" pitchFamily="2" charset="0"/>
              </a:rPr>
              <a:t>в использовании сервиса</a:t>
            </a:r>
          </a:p>
        </p:txBody>
      </p:sp>
      <p:pic>
        <p:nvPicPr>
          <p:cNvPr id="6" name="Picture 2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206837"/>
            <a:ext cx="1485402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t="35258" r="1713" b="31684"/>
          <a:stretch/>
        </p:blipFill>
        <p:spPr>
          <a:xfrm>
            <a:off x="3092200" y="6053685"/>
            <a:ext cx="3312369" cy="62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733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rmAutofit/>
          </a:bodyPr>
          <a:lstStyle/>
          <a:p>
            <a:r>
              <a:rPr lang="ru-RU" sz="3500" b="1" dirty="0">
                <a:latin typeface="Neucha" pitchFamily="2" charset="0"/>
              </a:rPr>
              <a:t>Почему </a:t>
            </a:r>
            <a:r>
              <a:rPr lang="en-US" sz="3500" b="1" dirty="0">
                <a:latin typeface="Neucha" pitchFamily="2" charset="0"/>
              </a:rPr>
              <a:t>ePos </a:t>
            </a:r>
            <a:r>
              <a:rPr lang="ru-RU" sz="3500" b="1" dirty="0">
                <a:latin typeface="Neucha" pitchFamily="2" charset="0"/>
              </a:rPr>
              <a:t>– это круто!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678396" y="1700808"/>
            <a:ext cx="7787208" cy="4644516"/>
          </a:xfrm>
        </p:spPr>
        <p:txBody>
          <a:bodyPr>
            <a:noAutofit/>
          </a:bodyPr>
          <a:lstStyle/>
          <a:p>
            <a:pPr marL="514350" indent="-514350">
              <a:lnSpc>
                <a:spcPct val="11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ePos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 возможности для «маневра»: Ваш клиент получает возможность платить там, где нет POS-терминалов. А значит и у Вас есть возможность оптимизировать расходы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1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 клиент может оплатить счет, даже если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забыл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кошелек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10000"/>
              </a:lnSpc>
              <a:buFont typeface="Arial" pitchFamily="34" charset="0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достаточно легко внедрять самообслуживание 2.0, ведь с сервисом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ePos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Вашему клиенту не нужно ждать официанта со счетом или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консультанта/администратора</a:t>
            </a:r>
          </a:p>
          <a:p>
            <a:pPr marL="514350" indent="-514350">
              <a:lnSpc>
                <a:spcPct val="110000"/>
              </a:lnSpc>
              <a:buFont typeface="Arial" pitchFamily="34" charset="0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можете подарить Клиенту возможность совершить оплату в 1 клик – он оценит! Быстро, просто!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ходу!</a:t>
            </a:r>
          </a:p>
          <a:p>
            <a:pPr marL="514350" indent="-514350">
              <a:lnSpc>
                <a:spcPct val="110000"/>
              </a:lnSpc>
              <a:buFont typeface="Arial" pitchFamily="34" charset="0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приобщиться самим и приобщить Ваших клиентов к передовым платежным технологиям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t="35258" r="36860" b="31684"/>
          <a:stretch/>
        </p:blipFill>
        <p:spPr>
          <a:xfrm>
            <a:off x="6825606" y="6093296"/>
            <a:ext cx="2127872" cy="62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5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1197</TotalTime>
  <Words>350</Words>
  <Application>Microsoft Office PowerPoint</Application>
  <PresentationFormat>Экран (4:3)</PresentationFormat>
  <Paragraphs>60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Calibri</vt:lpstr>
      <vt:lpstr>Cambria</vt:lpstr>
      <vt:lpstr>Neucha</vt:lpstr>
      <vt:lpstr>Open Sans Condensed Light</vt:lpstr>
      <vt:lpstr>Rockwell</vt:lpstr>
      <vt:lpstr>Rockwell Condensed</vt:lpstr>
      <vt:lpstr>Times New Roman</vt:lpstr>
      <vt:lpstr>Wingdings</vt:lpstr>
      <vt:lpstr>Дерево</vt:lpstr>
      <vt:lpstr>Презентация PowerPoint</vt:lpstr>
      <vt:lpstr>– это…</vt:lpstr>
      <vt:lpstr>Как это работает</vt:lpstr>
      <vt:lpstr>Описанный далее алгоритм актуален,  если подключена услуга ePos: </vt:lpstr>
      <vt:lpstr>Презентация PowerPoint</vt:lpstr>
      <vt:lpstr>Шаг 3. Клиент оплачивает заказ</vt:lpstr>
      <vt:lpstr>Шаг 4. Клиент получает  подтверждение оплаты</vt:lpstr>
      <vt:lpstr>преимущества  в использовании сервиса</vt:lpstr>
      <vt:lpstr>Почему ePos – это круто!</vt:lpstr>
      <vt:lpstr>Наши контакты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Светлана Князева</cp:lastModifiedBy>
  <cp:revision>205</cp:revision>
  <dcterms:created xsi:type="dcterms:W3CDTF">2017-10-22T19:27:10Z</dcterms:created>
  <dcterms:modified xsi:type="dcterms:W3CDTF">2020-02-27T08:35:11Z</dcterms:modified>
</cp:coreProperties>
</file>